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5" r:id="rId1"/>
  </p:sldMasterIdLst>
  <p:notesMasterIdLst>
    <p:notesMasterId r:id="rId20"/>
  </p:notesMasterIdLst>
  <p:sldIdLst>
    <p:sldId id="256" r:id="rId2"/>
    <p:sldId id="261" r:id="rId3"/>
    <p:sldId id="263" r:id="rId4"/>
    <p:sldId id="271" r:id="rId5"/>
    <p:sldId id="273" r:id="rId6"/>
    <p:sldId id="274" r:id="rId7"/>
    <p:sldId id="275" r:id="rId8"/>
    <p:sldId id="267" r:id="rId9"/>
    <p:sldId id="258" r:id="rId10"/>
    <p:sldId id="259" r:id="rId11"/>
    <p:sldId id="268" r:id="rId12"/>
    <p:sldId id="269" r:id="rId13"/>
    <p:sldId id="270" r:id="rId14"/>
    <p:sldId id="277" r:id="rId15"/>
    <p:sldId id="260" r:id="rId16"/>
    <p:sldId id="266" r:id="rId17"/>
    <p:sldId id="262" r:id="rId18"/>
    <p:sldId id="265" r:id="rId1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7CA0F-95F1-41DD-B73A-D25FBD900610}" type="datetimeFigureOut">
              <a:rPr lang="en-US" smtClean="0"/>
              <a:t>8/7/20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5FC53-9966-4494-BC7D-15647FB4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3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7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0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4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2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8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9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1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6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2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2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ed.gov/" TargetMode="External"/><Relationship Id="rId2" Type="http://schemas.openxmlformats.org/officeDocument/2006/relationships/hyperlink" Target="https://nam01.safelinks.protection.outlook.com/?url=http%3A%2F%2Fwww.nysed.gov%2Fnews%2F2020%2Fstate-education-department-issues-guidance-reopen-new-york-state-schools&amp;data=02%7C01%7CLHui2%40schools.nyc.gov%7C6772b25e5e94471b9dd508d82a88c478%7C18492cb7ef45456185710c42e5f7ac07%7C0%7C0%7C637306114222513328&amp;sdata=dVO0wUhTw2u6VjYW9P%2B5JA70Usi4W9434HrRjnuNCvM%3D&amp;reserved=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am01.safelinks.protection.outlook.com/?url=https%3A%2F%2Fwww.cdc.gov%2Fcoronavirus%2F2019-ncov%2Fcommunity%2Fschools-childcare%2Fprepare-safe-return.html&amp;data=02%7C01%7CLHui2%40schools.nyc.gov%7Cdaae6d5ab1ff4c6c81b308d83039d9c3%7C18492cb7ef45456185710c42e5f7ac07%7C0%7C0%7C637312372349773099&amp;sdata=DIhYziwdC24dmM72M8H3pg0qlwoTPmO6OHawTkJQN5g%3D&amp;reserved=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chools.nyc.gov/returntoschool202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nycenet.edu/surveys/learningpreferenc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295" y="883110"/>
            <a:ext cx="3709857" cy="140683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Public School 174</a:t>
            </a:r>
            <a:b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William Sidney Mount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7819" y="2009383"/>
            <a:ext cx="6534807" cy="433299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10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Town Hall </a:t>
            </a:r>
          </a:p>
          <a:p>
            <a:pPr algn="ctr"/>
            <a:r>
              <a:rPr lang="en-US" sz="14400" b="1" i="1" dirty="0">
                <a:latin typeface="Calibri" panose="020F0502020204030204" pitchFamily="34" charset="0"/>
                <a:cs typeface="Calibri" panose="020F0502020204030204" pitchFamily="34" charset="0"/>
              </a:rPr>
              <a:t>  Update on School Re-opening</a:t>
            </a:r>
            <a:endParaRPr lang="en-US" sz="4000" b="1" dirty="0">
              <a:latin typeface="+mj-lt"/>
            </a:endParaRPr>
          </a:p>
          <a:p>
            <a:r>
              <a:rPr lang="en-US" sz="12800" b="1" dirty="0">
                <a:solidFill>
                  <a:srgbClr val="00B0F0"/>
                </a:solidFill>
              </a:rPr>
              <a:t>     Thursday, August 6, 2020     </a:t>
            </a:r>
          </a:p>
          <a:p>
            <a:r>
              <a:rPr lang="en-US" sz="12800" b="1" dirty="0"/>
              <a:t>10am- 11am</a:t>
            </a:r>
          </a:p>
          <a:p>
            <a:r>
              <a:rPr lang="en-US" sz="9600" b="1" i="1" dirty="0"/>
              <a:t>Via MEET</a:t>
            </a:r>
          </a:p>
          <a:p>
            <a:endParaRPr lang="en-US" sz="9600" b="1" i="1" dirty="0"/>
          </a:p>
          <a:p>
            <a:pPr algn="ctr"/>
            <a:r>
              <a:rPr lang="en-US" sz="8000" b="1" i="1" dirty="0">
                <a:solidFill>
                  <a:schemeClr val="accent5">
                    <a:lumMod val="75000"/>
                  </a:schemeClr>
                </a:solidFill>
              </a:rPr>
              <a:t>Karin Kelly, Principal</a:t>
            </a:r>
          </a:p>
          <a:p>
            <a:pPr algn="ctr"/>
            <a:r>
              <a:rPr lang="en-US" sz="8000" b="1" i="1" dirty="0">
                <a:solidFill>
                  <a:schemeClr val="accent5">
                    <a:lumMod val="75000"/>
                  </a:schemeClr>
                </a:solidFill>
              </a:rPr>
              <a:t> Laura Hui, Parent Coordinator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7" y="400067"/>
            <a:ext cx="3028849" cy="2201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140" y="3775842"/>
            <a:ext cx="3415465" cy="25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07" y="531222"/>
            <a:ext cx="10058400" cy="56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5"/>
            <a:ext cx="12192000" cy="68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1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7"/>
            <a:ext cx="12192000" cy="68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7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6"/>
            <a:ext cx="12192000" cy="683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8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50"/>
            <a:ext cx="9144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3295" y="1033984"/>
            <a:ext cx="76147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District 28 Early Planning Re-Opening Survey in July</a:t>
            </a:r>
          </a:p>
          <a:p>
            <a:r>
              <a:rPr lang="en-US" sz="2400" b="1" dirty="0"/>
              <a:t>                                             PS 174</a:t>
            </a:r>
          </a:p>
          <a:p>
            <a:r>
              <a:rPr lang="en-US" sz="2400" b="1" dirty="0"/>
              <a:t>                                       </a:t>
            </a:r>
            <a:r>
              <a:rPr lang="en-US" sz="1600" i="1" dirty="0"/>
              <a:t>(374 survey responses)</a:t>
            </a:r>
          </a:p>
          <a:p>
            <a:r>
              <a:rPr lang="en-US" b="1" dirty="0"/>
              <a:t>                            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Thank you to all who completed the Survey!</a:t>
            </a:r>
          </a:p>
          <a:p>
            <a:endParaRPr lang="en-US" b="1" dirty="0"/>
          </a:p>
          <a:p>
            <a:r>
              <a:rPr lang="en-US" dirty="0"/>
              <a:t>Are you planning to opt your child into full time remote  learning in place of the blended model?</a:t>
            </a:r>
          </a:p>
          <a:p>
            <a:r>
              <a:rPr lang="en-US" dirty="0"/>
              <a:t>                                         24%      Yes                      90</a:t>
            </a:r>
          </a:p>
          <a:p>
            <a:r>
              <a:rPr lang="en-US" dirty="0"/>
              <a:t>                                         43%      No                     161</a:t>
            </a:r>
          </a:p>
          <a:p>
            <a:r>
              <a:rPr lang="en-US" dirty="0"/>
              <a:t>                                         32%      Undecided       123</a:t>
            </a:r>
          </a:p>
          <a:p>
            <a:endParaRPr lang="en-US" dirty="0"/>
          </a:p>
          <a:p>
            <a:r>
              <a:rPr lang="en-US" i="1" dirty="0"/>
              <a:t>Now tell us what concerns you the most about re-entry.</a:t>
            </a:r>
          </a:p>
          <a:p>
            <a:r>
              <a:rPr lang="en-US" i="1" dirty="0"/>
              <a:t>Rank the following.</a:t>
            </a:r>
          </a:p>
          <a:p>
            <a:endParaRPr lang="en-US" dirty="0"/>
          </a:p>
          <a:p>
            <a:r>
              <a:rPr lang="en-US" i="1" dirty="0"/>
              <a:t>Based upon your ranking above, tell us a little more about your number one concern.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Voice of the Customer – Good, Better, Best | CRM Manifes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6" y="480059"/>
            <a:ext cx="1593573" cy="11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0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0790" y="165539"/>
            <a:ext cx="8760823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Planning</a:t>
            </a:r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sz="2400" dirty="0"/>
              <a:t>                            </a:t>
            </a:r>
            <a:r>
              <a:rPr lang="en-US" sz="1600" b="1" dirty="0"/>
              <a:t>Walkthrough Building Space</a:t>
            </a:r>
          </a:p>
          <a:p>
            <a:r>
              <a:rPr lang="en-US" sz="1600" b="1" dirty="0"/>
              <a:t>                                          Staff and Student</a:t>
            </a:r>
          </a:p>
          <a:p>
            <a:r>
              <a:rPr lang="en-US" sz="1600" b="1" dirty="0"/>
              <a:t>                                               ?  How many students opt for 100% Remote</a:t>
            </a:r>
          </a:p>
          <a:p>
            <a:r>
              <a:rPr lang="en-US" sz="1600" b="1" dirty="0"/>
              <a:t>                                               ?  Staff who is working remote or in school</a:t>
            </a:r>
          </a:p>
          <a:p>
            <a:r>
              <a:rPr lang="en-US" sz="1600" b="1" dirty="0"/>
              <a:t>                                               ?  # students per Class/ teacher assignments TBD</a:t>
            </a:r>
          </a:p>
          <a:p>
            <a:pPr algn="ctr"/>
            <a:r>
              <a:rPr lang="en-US" sz="1600" b="1" dirty="0"/>
              <a:t>Safe and Health</a:t>
            </a:r>
          </a:p>
          <a:p>
            <a:pPr algn="ctr"/>
            <a:r>
              <a:rPr lang="en-US" sz="1600" b="1" dirty="0"/>
              <a:t>Social Distancing</a:t>
            </a:r>
          </a:p>
          <a:p>
            <a:pPr algn="ctr"/>
            <a:r>
              <a:rPr lang="en-US" sz="1600" b="1" dirty="0"/>
              <a:t>Masks</a:t>
            </a:r>
          </a:p>
          <a:p>
            <a:pPr algn="ctr"/>
            <a:r>
              <a:rPr lang="en-US" sz="1600" b="1" dirty="0"/>
              <a:t>Daily Cleaning</a:t>
            </a:r>
          </a:p>
          <a:p>
            <a:pPr algn="ctr"/>
            <a:r>
              <a:rPr lang="en-US" sz="1600" b="1" dirty="0"/>
              <a:t>Meals</a:t>
            </a:r>
          </a:p>
          <a:p>
            <a:pPr algn="ctr"/>
            <a:r>
              <a:rPr lang="en-US" sz="1600" b="1" dirty="0"/>
              <a:t>Transportation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76187"/>
              </p:ext>
            </p:extLst>
          </p:nvPr>
        </p:nvGraphicFramePr>
        <p:xfrm>
          <a:off x="1817238" y="717330"/>
          <a:ext cx="8367286" cy="3243263"/>
        </p:xfrm>
        <a:graphic>
          <a:graphicData uri="http://schemas.openxmlformats.org/drawingml/2006/table">
            <a:tbl>
              <a:tblPr/>
              <a:tblGrid>
                <a:gridCol w="8367286">
                  <a:extLst>
                    <a:ext uri="{9D8B030D-6E8A-4147-A177-3AD203B41FA5}">
                      <a16:colId xmlns:a16="http://schemas.microsoft.com/office/drawing/2014/main" val="1202982808"/>
                    </a:ext>
                  </a:extLst>
                </a:gridCol>
              </a:tblGrid>
              <a:tr h="3243263"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wf_segoe-ui_light"/>
                          <a:hlinkClick r:id="rId2"/>
                        </a:rPr>
                        <a:t>State Education Department Issues Guidance to Reopen New York State Schools | New York State Education Department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light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wf_segoe-ui_normal"/>
                        </a:rPr>
                        <a:t>The New York State Education Department released guidance to help schools and school districts as they plan to reopen, whether that occurs in person, remotely, or in a combination of the two. The guidance builds on the Framework of Guidance that the Department presented to the Board of Regents on Monday, July 13. “On Monday, the Department presented a comprehensive framework of ...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wf_segoe-ui_normal"/>
                          <a:hlinkClick r:id="rId3"/>
                        </a:rPr>
                        <a:t>www.nysed.gov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normal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normal"/>
                      </a:endParaRPr>
                    </a:p>
                    <a:p>
                      <a:pPr algn="ctr"/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Centers for Disease Control and Prevention Issued Re-opening Guidance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CDC issued </a:t>
                      </a:r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 tooltip="Original URL: https://www.cdc.gov/coronavirus/2019-ncov/community/schools-childcare/prepare-safe-return.html. Click or tap if you trust this link."/>
                        </a:rPr>
                        <a:t>guidance</a:t>
                      </a:r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re-opening for school districts. 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normal"/>
                      </a:endParaRPr>
                    </a:p>
                    <a:p>
                      <a:pPr algn="ctr"/>
                      <a:endParaRPr lang="en-US" sz="3200" b="0" dirty="0">
                        <a:solidFill>
                          <a:srgbClr val="A6A6A6"/>
                        </a:solidFill>
                        <a:effectLst/>
                        <a:latin typeface="wf_segoe-ui_normal"/>
                      </a:endParaRPr>
                    </a:p>
                  </a:txBody>
                  <a:tcPr marR="274320" marT="91440" marB="91440">
                    <a:lnL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2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359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096" y="1124469"/>
            <a:ext cx="805231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      Save the date!  Register!</a:t>
            </a:r>
          </a:p>
          <a:p>
            <a:r>
              <a:rPr lang="en-US" sz="2000" b="1" i="1" dirty="0"/>
              <a:t>                                                   </a:t>
            </a:r>
            <a:r>
              <a:rPr lang="en-US" sz="2000" b="1" dirty="0"/>
              <a:t>NYC Citywide Virtual</a:t>
            </a:r>
          </a:p>
          <a:p>
            <a:pPr algn="ctr"/>
            <a:r>
              <a:rPr lang="en-US" sz="2000" b="1" dirty="0"/>
              <a:t>Family and Student Return to School Sessions</a:t>
            </a:r>
          </a:p>
          <a:p>
            <a:pPr algn="ctr"/>
            <a:r>
              <a:rPr lang="en-US" sz="2000" b="1" i="1" dirty="0"/>
              <a:t>With Chancellor Carranza </a:t>
            </a:r>
          </a:p>
          <a:p>
            <a:r>
              <a:rPr lang="en-US" sz="2000" dirty="0"/>
              <a:t>                                                     6:30pm- 8pm </a:t>
            </a:r>
          </a:p>
          <a:p>
            <a:r>
              <a:rPr lang="en-US" sz="2000" dirty="0"/>
              <a:t>                                                                          </a:t>
            </a:r>
            <a:endParaRPr lang="en-US" sz="1100" dirty="0"/>
          </a:p>
          <a:p>
            <a:r>
              <a:rPr lang="en-US" sz="2400" b="1" dirty="0"/>
              <a:t>Return to School 2020</a:t>
            </a:r>
            <a:endParaRPr lang="en-US" sz="2400" dirty="0"/>
          </a:p>
          <a:p>
            <a:r>
              <a:rPr lang="en-US" dirty="0"/>
              <a:t>Want to learn more about NYC schools plans for the 2020–21 school year? </a:t>
            </a:r>
          </a:p>
          <a:p>
            <a:r>
              <a:rPr lang="en-US" dirty="0"/>
              <a:t>Attend our virtual citywide Information session for students and families—</a:t>
            </a:r>
          </a:p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                                   July 14, 2020  </a:t>
            </a:r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                                   July 28, 2020</a:t>
            </a:r>
          </a:p>
          <a:p>
            <a:r>
              <a:rPr lang="en-US" dirty="0"/>
              <a:t>                                     </a:t>
            </a:r>
            <a:r>
              <a:rPr lang="en-US" sz="3200" b="1" dirty="0"/>
              <a:t>August 12, 2020  </a:t>
            </a:r>
          </a:p>
          <a:p>
            <a:r>
              <a:rPr lang="en-US" b="1" dirty="0"/>
              <a:t>                                             </a:t>
            </a:r>
            <a:r>
              <a:rPr lang="en-US" sz="2400" b="1" dirty="0"/>
              <a:t>August 27, 2020</a:t>
            </a:r>
            <a:br>
              <a:rPr lang="en-US" sz="2400" b="1" dirty="0"/>
            </a:br>
            <a:r>
              <a:rPr lang="en-US" dirty="0"/>
              <a:t>Register now: </a:t>
            </a:r>
            <a:r>
              <a:rPr lang="en-US" dirty="0">
                <a:hlinkClick r:id="rId2" tooltip="schools.nyc.gov/returntoschool2020"/>
              </a:rPr>
              <a:t>schools.nyc.gov/returntoschool2020</a:t>
            </a:r>
            <a:r>
              <a:rPr lang="en-US" dirty="0"/>
              <a:t>. You can also select your preferred language (English, Spanish or Mandarin) and submit a question.</a:t>
            </a:r>
            <a:endParaRPr lang="en-US" sz="1100" dirty="0"/>
          </a:p>
          <a:p>
            <a:endParaRPr lang="en-US" sz="1100" dirty="0"/>
          </a:p>
          <a:p>
            <a:r>
              <a:rPr lang="en-US" sz="2000" dirty="0"/>
              <a:t>  </a:t>
            </a:r>
            <a:endParaRPr lang="en-US" dirty="0"/>
          </a:p>
        </p:txBody>
      </p:sp>
      <p:pic>
        <p:nvPicPr>
          <p:cNvPr id="3" name="Picture 2" descr="File:Checkmark green.sv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30" y="3965028"/>
            <a:ext cx="346339" cy="300552"/>
          </a:xfrm>
          <a:prstGeom prst="rect">
            <a:avLst/>
          </a:prstGeom>
        </p:spPr>
      </p:pic>
      <p:pic>
        <p:nvPicPr>
          <p:cNvPr id="4" name="Picture 3" descr="File:Checkmark green.sv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30" y="4265580"/>
            <a:ext cx="346339" cy="300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2" y="462181"/>
            <a:ext cx="1687244" cy="13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08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0" y="3297757"/>
            <a:ext cx="3699643" cy="27640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9082" y="327713"/>
            <a:ext cx="81350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/>
              <a:t>The Next Steps…</a:t>
            </a:r>
          </a:p>
          <a:p>
            <a:r>
              <a:rPr lang="en-US" sz="2800" b="1" i="1" dirty="0"/>
              <a:t>    </a:t>
            </a:r>
            <a:r>
              <a:rPr lang="en-US" sz="2000" b="1" i="1" dirty="0"/>
              <a:t>additional</a:t>
            </a:r>
          </a:p>
          <a:p>
            <a:r>
              <a:rPr lang="en-US" sz="2800" b="1" i="1" dirty="0"/>
              <a:t>       “Updates on School Re-opening”</a:t>
            </a:r>
          </a:p>
          <a:p>
            <a:r>
              <a:rPr lang="en-US" sz="2800" b="1" i="1" dirty="0"/>
              <a:t>           </a:t>
            </a:r>
            <a:r>
              <a:rPr lang="en-US" sz="2400" i="1" dirty="0"/>
              <a:t>via email, Remind, </a:t>
            </a:r>
          </a:p>
          <a:p>
            <a:r>
              <a:rPr lang="en-US" sz="2800" b="1" i="1" dirty="0"/>
              <a:t>                </a:t>
            </a:r>
            <a:r>
              <a:rPr lang="en-US" sz="3600" b="1" i="1" dirty="0"/>
              <a:t>Town Hall </a:t>
            </a:r>
            <a:r>
              <a:rPr lang="en-US" sz="2400" b="1" i="1" dirty="0"/>
              <a:t>and</a:t>
            </a:r>
          </a:p>
          <a:p>
            <a:r>
              <a:rPr lang="en-US" sz="2400" b="1" i="1" dirty="0"/>
              <a:t>                        Parent Information Sessions</a:t>
            </a:r>
          </a:p>
          <a:p>
            <a:endParaRPr lang="en-US" sz="2800" b="1" i="1" dirty="0"/>
          </a:p>
          <a:p>
            <a:r>
              <a:rPr lang="en-US" sz="2800" b="1" i="1" dirty="0"/>
              <a:t>                               </a:t>
            </a:r>
          </a:p>
          <a:p>
            <a:r>
              <a:rPr lang="en-US" sz="2800" b="1" i="1" dirty="0"/>
              <a:t>                                Visit our websites</a:t>
            </a:r>
            <a:r>
              <a:rPr lang="en-US" sz="2800" i="1" dirty="0"/>
              <a:t>--- </a:t>
            </a:r>
          </a:p>
          <a:p>
            <a:r>
              <a:rPr lang="en-US" sz="2800" i="1" dirty="0"/>
              <a:t>                                            </a:t>
            </a:r>
            <a:r>
              <a:rPr lang="en-US" sz="2400" b="1" dirty="0"/>
              <a:t>ps174.org</a:t>
            </a:r>
          </a:p>
          <a:p>
            <a:r>
              <a:rPr lang="en-US" sz="2400" b="1" dirty="0"/>
              <a:t>                                                    schools.nyc.gov/</a:t>
            </a:r>
            <a:r>
              <a:rPr lang="en-US" sz="2400" b="1" dirty="0" err="1"/>
              <a:t>ReturnToSchool</a:t>
            </a:r>
            <a:endParaRPr lang="en-US" sz="2400" b="1" dirty="0"/>
          </a:p>
          <a:p>
            <a:pPr algn="ctr"/>
            <a:endParaRPr lang="en-US" sz="2800" i="1" dirty="0"/>
          </a:p>
          <a:p>
            <a:r>
              <a:rPr lang="en-US" sz="2800" b="1" i="1" dirty="0"/>
              <a:t>           </a:t>
            </a:r>
            <a:r>
              <a:rPr lang="en-US" sz="2800" b="1" dirty="0"/>
              <a:t>             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22" y="451286"/>
            <a:ext cx="3347543" cy="26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-blob-prd.azureedge.net/prd-pws/images/default-source/default-album/reopening-rts2020-timeline.png?sfvrsn=9ba7637c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24" y="1104900"/>
            <a:ext cx="862012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4498" y="261257"/>
            <a:ext cx="557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4000" b="1" dirty="0"/>
              <a:t>New York City Timeline</a:t>
            </a:r>
          </a:p>
        </p:txBody>
      </p:sp>
    </p:spTree>
    <p:extLst>
      <p:ext uri="{BB962C8B-B14F-4D97-AF65-F5344CB8AC3E}">
        <p14:creationId xmlns:p14="http://schemas.microsoft.com/office/powerpoint/2010/main" val="122954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7501" y="1460399"/>
            <a:ext cx="907611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2020-2021 Learning Preference</a:t>
            </a:r>
            <a:r>
              <a:rPr lang="en-US" sz="2000" dirty="0"/>
              <a:t> -</a:t>
            </a:r>
          </a:p>
          <a:p>
            <a:r>
              <a:rPr lang="en-US" sz="2000" b="1" i="1" dirty="0"/>
              <a:t>100% Remote Learning</a:t>
            </a:r>
            <a:r>
              <a:rPr lang="en-US" sz="2000" i="1" dirty="0"/>
              <a:t>: </a:t>
            </a:r>
          </a:p>
          <a:p>
            <a:r>
              <a:rPr lang="en-US" sz="2400" b="1" dirty="0"/>
              <a:t>“Opt in” </a:t>
            </a:r>
            <a:r>
              <a:rPr lang="en-US" dirty="0"/>
              <a:t>to have your child learn 100% remotely (all online from home</a:t>
            </a:r>
            <a:r>
              <a:rPr lang="en-US" sz="2400" dirty="0"/>
              <a:t>) </a:t>
            </a:r>
            <a:r>
              <a:rPr lang="en-US" sz="2400" b="1" u="sng" dirty="0"/>
              <a:t>by August 7</a:t>
            </a:r>
            <a:r>
              <a:rPr lang="en-US" sz="2400" b="1" u="sng" baseline="30000" dirty="0"/>
              <a:t>th</a:t>
            </a:r>
            <a:r>
              <a:rPr lang="en-US" sz="2400" dirty="0"/>
              <a:t>.</a:t>
            </a:r>
          </a:p>
          <a:p>
            <a:endParaRPr lang="en-US" sz="2000" dirty="0">
              <a:hlinkClick r:id="rId2"/>
            </a:endParaRPr>
          </a:p>
          <a:p>
            <a:pPr algn="ctr"/>
            <a:r>
              <a:rPr lang="en-US" sz="2000" b="1" dirty="0">
                <a:hlinkClick r:id="rId2"/>
              </a:rPr>
              <a:t>https://www.nycenet.edu/surveys/learningpreference</a:t>
            </a:r>
            <a:endParaRPr lang="en-US" sz="2000" b="1" dirty="0"/>
          </a:p>
          <a:p>
            <a:pPr algn="ctr"/>
            <a:endParaRPr lang="en-US" dirty="0"/>
          </a:p>
          <a:p>
            <a:pPr algn="ctr"/>
            <a:r>
              <a:rPr lang="en-US" dirty="0"/>
              <a:t> To choose this option for your child, fill out and </a:t>
            </a:r>
            <a:r>
              <a:rPr lang="en-US" dirty="0">
                <a:hlinkClick r:id="rId2" tooltip="https://www.nycenet.edu/surveys/learningpreference"/>
              </a:rPr>
              <a:t>submit this form</a:t>
            </a:r>
            <a:r>
              <a:rPr lang="en-US" dirty="0"/>
              <a:t>.</a:t>
            </a:r>
          </a:p>
          <a:p>
            <a:endParaRPr lang="en-US" dirty="0"/>
          </a:p>
          <a:p>
            <a:pPr algn="ctr"/>
            <a:r>
              <a:rPr lang="en-US" b="1" i="1" dirty="0"/>
              <a:t> If you change your mind</a:t>
            </a:r>
            <a:r>
              <a:rPr lang="en-US" dirty="0"/>
              <a:t>, please complete this form again before August 7</a:t>
            </a:r>
            <a:r>
              <a:rPr lang="en-US" baseline="30000" dirty="0"/>
              <a:t>th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 </a:t>
            </a:r>
            <a:r>
              <a:rPr lang="en-US" b="1" dirty="0"/>
              <a:t>There will be scheduled cycles  to opt back into blended learning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 If you have difficulties completing this form online, call 311.</a:t>
            </a:r>
          </a:p>
        </p:txBody>
      </p:sp>
      <p:pic>
        <p:nvPicPr>
          <p:cNvPr id="3" name="Picture 2" descr="7 Reasons to an Online Course - Ground Repo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935" y="4910957"/>
            <a:ext cx="2289680" cy="1670469"/>
          </a:xfrm>
          <a:prstGeom prst="rect">
            <a:avLst/>
          </a:prstGeom>
        </p:spPr>
      </p:pic>
      <p:pic>
        <p:nvPicPr>
          <p:cNvPr id="5" name="Picture 4" descr="File:Google wordmark.gif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05" y="183832"/>
            <a:ext cx="3909941" cy="17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20" y="2393005"/>
            <a:ext cx="2217906" cy="2684834"/>
          </a:xfrm>
        </p:spPr>
        <p:txBody>
          <a:bodyPr>
            <a:normAutofit/>
          </a:bodyPr>
          <a:lstStyle/>
          <a:p>
            <a:r>
              <a:rPr lang="en-US" sz="1800" b="1" i="1" dirty="0">
                <a:latin typeface="+mn-lt"/>
              </a:rPr>
              <a:t>Opt into </a:t>
            </a:r>
            <a:br>
              <a:rPr lang="en-US" sz="1800" b="1" i="1" dirty="0">
                <a:latin typeface="+mn-lt"/>
              </a:rPr>
            </a:br>
            <a:r>
              <a:rPr lang="en-US" sz="1800" b="1" i="1" dirty="0">
                <a:latin typeface="+mn-lt"/>
              </a:rPr>
              <a:t>100% Remote Learning online</a:t>
            </a:r>
            <a:br>
              <a:rPr lang="en-US" sz="1800" b="1" i="1" dirty="0">
                <a:latin typeface="+mn-lt"/>
              </a:rPr>
            </a:br>
            <a:r>
              <a:rPr lang="en-US" sz="1800" b="1" i="1" dirty="0">
                <a:latin typeface="+mn-lt"/>
              </a:rPr>
              <a:t>by August 7</a:t>
            </a:r>
            <a:r>
              <a:rPr lang="en-US" sz="1800" b="1" i="1" baseline="30000" dirty="0">
                <a:latin typeface="+mn-lt"/>
              </a:rPr>
              <a:t>th</a:t>
            </a:r>
            <a:r>
              <a:rPr lang="en-US" sz="1800" b="1" i="1" dirty="0">
                <a:latin typeface="+mn-lt"/>
              </a:rPr>
              <a:t>.</a:t>
            </a:r>
            <a:br>
              <a:rPr lang="en-US" sz="1800" b="1" i="1" dirty="0">
                <a:latin typeface="+mn-lt"/>
              </a:rPr>
            </a:br>
            <a:br>
              <a:rPr lang="en-US" sz="1800" b="1" dirty="0"/>
            </a:br>
            <a:r>
              <a:rPr lang="en-US" sz="1400" b="1" dirty="0"/>
              <a:t>Note: </a:t>
            </a:r>
            <a:br>
              <a:rPr lang="en-US" sz="1400" b="1" dirty="0"/>
            </a:br>
            <a:r>
              <a:rPr lang="en-US" sz="1400" b="1" dirty="0"/>
              <a:t>Opt back into Blended Learning at scheduled </a:t>
            </a:r>
            <a:r>
              <a:rPr lang="en-US" sz="1400" b="1" dirty="0" err="1"/>
              <a:t>intervals.TBD</a:t>
            </a:r>
            <a:r>
              <a:rPr lang="en-US" sz="1400" b="1" dirty="0"/>
              <a:t> (ex November)</a:t>
            </a:r>
            <a:br>
              <a:rPr lang="en-US" sz="1400" b="1" dirty="0"/>
            </a:b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405640" y="2746052"/>
            <a:ext cx="246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Blended Learning</a:t>
            </a:r>
          </a:p>
          <a:p>
            <a:r>
              <a:rPr lang="en-US" b="1" i="1" dirty="0"/>
              <a:t>Opt into—</a:t>
            </a:r>
          </a:p>
          <a:p>
            <a:r>
              <a:rPr lang="en-US" b="1" i="1" dirty="0"/>
              <a:t>100% Remote at Home anytime</a:t>
            </a:r>
            <a:r>
              <a:rPr lang="en-US" dirty="0"/>
              <a:t>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12" y="62793"/>
            <a:ext cx="5947335" cy="678923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6" y="155020"/>
            <a:ext cx="1715323" cy="12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0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2219224"/>
            <a:ext cx="9637295" cy="409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3789" y="1411013"/>
            <a:ext cx="6696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Chancellor Carranza’s Family Letter – August 3, 2020</a:t>
            </a:r>
          </a:p>
          <a:p>
            <a:r>
              <a:rPr lang="en-US" sz="2000" b="1" i="1" dirty="0"/>
              <a:t>Health and Safety 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9" y="395236"/>
            <a:ext cx="1449452" cy="10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55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64" y="500859"/>
            <a:ext cx="6096865" cy="1492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64" y="1803078"/>
            <a:ext cx="6025918" cy="4962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0" y="322405"/>
            <a:ext cx="1287780" cy="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86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84" y="992890"/>
            <a:ext cx="8292240" cy="3421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59" y="3966288"/>
            <a:ext cx="8276898" cy="2127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4" y="286953"/>
            <a:ext cx="1287780" cy="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55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844"/>
            <a:ext cx="12192000" cy="63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5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535504"/>
            <a:ext cx="10058400" cy="565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</TotalTime>
  <Words>605</Words>
  <Application>Microsoft Macintosh PowerPoint</Application>
  <PresentationFormat>Widescreen</PresentationFormat>
  <Paragraphs>97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wf_segoe-ui_light</vt:lpstr>
      <vt:lpstr>wf_segoe-ui_normal</vt:lpstr>
      <vt:lpstr>Office Theme</vt:lpstr>
      <vt:lpstr>Public School 174 William Sidney Mount</vt:lpstr>
      <vt:lpstr>PowerPoint Presentation</vt:lpstr>
      <vt:lpstr>PowerPoint Presentation</vt:lpstr>
      <vt:lpstr>Opt into  100% Remote Learning online by August 7th.  Note:  Opt back into Blended Learning at scheduled intervals.TBD (ex November)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NYCDoE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School 174 William Sidney Mount</dc:title>
  <dc:creator>Hui Laura</dc:creator>
  <cp:lastModifiedBy>Marisol Catucci</cp:lastModifiedBy>
  <cp:revision>73</cp:revision>
  <dcterms:created xsi:type="dcterms:W3CDTF">2020-07-22T15:49:07Z</dcterms:created>
  <dcterms:modified xsi:type="dcterms:W3CDTF">2020-08-07T17:27:14Z</dcterms:modified>
</cp:coreProperties>
</file>